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 id="262" r:id="rId53"/>
    <p:sldId id="263" r:id="rId54"/>
    <p:sldId id="264" r:id="rId55"/>
    <p:sldId id="265"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inggo Wood" charset="1" panose="000000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Poppins" charset="1" panose="00000500000000000000"/>
      <p:regular r:id="rId17"/>
    </p:embeddedFont>
    <p:embeddedFont>
      <p:font typeface="Poppins Bold" charset="1" panose="00000800000000000000"/>
      <p:regular r:id="rId18"/>
    </p:embeddedFont>
    <p:embeddedFont>
      <p:font typeface="Poppins Italics" charset="1" panose="00000500000000000000"/>
      <p:regular r:id="rId19"/>
    </p:embeddedFont>
    <p:embeddedFont>
      <p:font typeface="Poppins Bold Italics" charset="1" panose="00000800000000000000"/>
      <p:regular r:id="rId20"/>
    </p:embeddedFont>
    <p:embeddedFont>
      <p:font typeface="Poppins Thin" charset="1" panose="00000300000000000000"/>
      <p:regular r:id="rId21"/>
    </p:embeddedFont>
    <p:embeddedFont>
      <p:font typeface="Poppins Thin Italics" charset="1" panose="00000300000000000000"/>
      <p:regular r:id="rId22"/>
    </p:embeddedFont>
    <p:embeddedFont>
      <p:font typeface="Poppins Extra-Light" charset="1" panose="00000300000000000000"/>
      <p:regular r:id="rId23"/>
    </p:embeddedFont>
    <p:embeddedFont>
      <p:font typeface="Poppins Extra-Light Italics" charset="1" panose="00000300000000000000"/>
      <p:regular r:id="rId24"/>
    </p:embeddedFont>
    <p:embeddedFont>
      <p:font typeface="Poppins Light" charset="1" panose="00000400000000000000"/>
      <p:regular r:id="rId25"/>
    </p:embeddedFont>
    <p:embeddedFont>
      <p:font typeface="Poppins Light Italics" charset="1" panose="00000400000000000000"/>
      <p:regular r:id="rId26"/>
    </p:embeddedFont>
    <p:embeddedFont>
      <p:font typeface="Poppins Medium" charset="1" panose="00000600000000000000"/>
      <p:regular r:id="rId27"/>
    </p:embeddedFont>
    <p:embeddedFont>
      <p:font typeface="Poppins Medium Italics" charset="1" panose="00000600000000000000"/>
      <p:regular r:id="rId28"/>
    </p:embeddedFont>
    <p:embeddedFont>
      <p:font typeface="Poppins Semi-Bold" charset="1" panose="00000700000000000000"/>
      <p:regular r:id="rId29"/>
    </p:embeddedFont>
    <p:embeddedFont>
      <p:font typeface="Poppins Semi-Bold Italics" charset="1" panose="00000700000000000000"/>
      <p:regular r:id="rId30"/>
    </p:embeddedFont>
    <p:embeddedFont>
      <p:font typeface="Poppins Ultra-Bold" charset="1" panose="00000900000000000000"/>
      <p:regular r:id="rId31"/>
    </p:embeddedFont>
    <p:embeddedFont>
      <p:font typeface="Poppins Ultra-Bold Italics" charset="1" panose="00000900000000000000"/>
      <p:regular r:id="rId32"/>
    </p:embeddedFont>
    <p:embeddedFont>
      <p:font typeface="Poppins Heavy" charset="1" panose="00000A00000000000000"/>
      <p:regular r:id="rId33"/>
    </p:embeddedFont>
    <p:embeddedFont>
      <p:font typeface="Poppins Heavy Italics" charset="1" panose="00000A00000000000000"/>
      <p:regular r:id="rId34"/>
    </p:embeddedFont>
    <p:embeddedFont>
      <p:font typeface="Open Sans" charset="1" panose="00000000000000000000"/>
      <p:regular r:id="rId35"/>
    </p:embeddedFont>
    <p:embeddedFont>
      <p:font typeface="Open Sans Bold" charset="1" panose="00000000000000000000"/>
      <p:regular r:id="rId36"/>
    </p:embeddedFont>
    <p:embeddedFont>
      <p:font typeface="Open Sans Italics" charset="1" panose="00000000000000000000"/>
      <p:regular r:id="rId37"/>
    </p:embeddedFont>
    <p:embeddedFont>
      <p:font typeface="Open Sans Bold Italics" charset="1" panose="00000000000000000000"/>
      <p:regular r:id="rId38"/>
    </p:embeddedFont>
    <p:embeddedFont>
      <p:font typeface="Open Sans Light" charset="1" panose="00000000000000000000"/>
      <p:regular r:id="rId39"/>
    </p:embeddedFont>
    <p:embeddedFont>
      <p:font typeface="Open Sans Light Italics" charset="1" panose="00000000000000000000"/>
      <p:regular r:id="rId40"/>
    </p:embeddedFont>
    <p:embeddedFont>
      <p:font typeface="Open Sans Medium" charset="1" panose="00000000000000000000"/>
      <p:regular r:id="rId41"/>
    </p:embeddedFont>
    <p:embeddedFont>
      <p:font typeface="Open Sans Medium Italics" charset="1" panose="00000000000000000000"/>
      <p:regular r:id="rId42"/>
    </p:embeddedFont>
    <p:embeddedFont>
      <p:font typeface="Open Sans Semi-Bold" charset="1" panose="00000000000000000000"/>
      <p:regular r:id="rId43"/>
    </p:embeddedFont>
    <p:embeddedFont>
      <p:font typeface="Open Sans Semi-Bold Italics" charset="1" panose="00000000000000000000"/>
      <p:regular r:id="rId44"/>
    </p:embeddedFont>
    <p:embeddedFont>
      <p:font typeface="Open Sans Ultra-Bold" charset="1" panose="00000000000000000000"/>
      <p:regular r:id="rId45"/>
    </p:embeddedFont>
    <p:embeddedFont>
      <p:font typeface="Open Sans Ultra-Bold Italics" charset="1" panose="000000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032B"/>
        </a:solidFill>
      </p:bgPr>
    </p:bg>
    <p:spTree>
      <p:nvGrpSpPr>
        <p:cNvPr id="1" name=""/>
        <p:cNvGrpSpPr/>
        <p:nvPr/>
      </p:nvGrpSpPr>
      <p:grpSpPr>
        <a:xfrm>
          <a:off x="0" y="0"/>
          <a:ext cx="0" cy="0"/>
          <a:chOff x="0" y="0"/>
          <a:chExt cx="0" cy="0"/>
        </a:xfrm>
      </p:grpSpPr>
      <p:sp>
        <p:nvSpPr>
          <p:cNvPr name="Freeform 2" id="2"/>
          <p:cNvSpPr/>
          <p:nvPr/>
        </p:nvSpPr>
        <p:spPr>
          <a:xfrm flipH="false" flipV="false" rot="-1477666">
            <a:off x="8632990" y="5929132"/>
            <a:ext cx="11751190" cy="9550513"/>
          </a:xfrm>
          <a:custGeom>
            <a:avLst/>
            <a:gdLst/>
            <a:ahLst/>
            <a:cxnLst/>
            <a:rect r="r" b="b" t="t" l="l"/>
            <a:pathLst>
              <a:path h="9550513" w="11751190">
                <a:moveTo>
                  <a:pt x="0" y="0"/>
                </a:moveTo>
                <a:lnTo>
                  <a:pt x="11751191" y="0"/>
                </a:lnTo>
                <a:lnTo>
                  <a:pt x="11751191" y="9550513"/>
                </a:lnTo>
                <a:lnTo>
                  <a:pt x="0" y="9550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41020">
            <a:off x="-3526188" y="-6405116"/>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8181857" y="8291827"/>
            <a:ext cx="106143" cy="966473"/>
            <a:chOff x="0" y="0"/>
            <a:chExt cx="626900" cy="5708159"/>
          </a:xfrm>
        </p:grpSpPr>
        <p:sp>
          <p:nvSpPr>
            <p:cNvPr name="Freeform 5" id="5"/>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6" id="6"/>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sp>
        <p:nvSpPr>
          <p:cNvPr name="TextBox 7" id="7"/>
          <p:cNvSpPr txBox="true"/>
          <p:nvPr/>
        </p:nvSpPr>
        <p:spPr>
          <a:xfrm rot="0">
            <a:off x="1368697" y="4395725"/>
            <a:ext cx="15550605" cy="2240280"/>
          </a:xfrm>
          <a:prstGeom prst="rect">
            <a:avLst/>
          </a:prstGeom>
        </p:spPr>
        <p:txBody>
          <a:bodyPr anchor="t" rtlCol="false" tIns="0" lIns="0" bIns="0" rIns="0">
            <a:spAutoFit/>
          </a:bodyPr>
          <a:lstStyle/>
          <a:p>
            <a:pPr algn="ctr">
              <a:lnSpc>
                <a:spcPts val="8819"/>
              </a:lnSpc>
              <a:spcBef>
                <a:spcPct val="0"/>
              </a:spcBef>
            </a:pPr>
            <a:r>
              <a:rPr lang="en-US" sz="6299">
                <a:solidFill>
                  <a:srgbClr val="A6E4E3"/>
                </a:solidFill>
                <a:latin typeface="Poppins"/>
              </a:rPr>
              <a:t>LARGE LANGUAGE MODELS FOR EDUCATION: A SURVEY AND OUTLOOK</a:t>
            </a:r>
          </a:p>
        </p:txBody>
      </p:sp>
      <p:sp>
        <p:nvSpPr>
          <p:cNvPr name="TextBox 8" id="8"/>
          <p:cNvSpPr txBox="true"/>
          <p:nvPr/>
        </p:nvSpPr>
        <p:spPr>
          <a:xfrm rot="0">
            <a:off x="6982743" y="3327354"/>
            <a:ext cx="4406298" cy="587676"/>
          </a:xfrm>
          <a:prstGeom prst="rect">
            <a:avLst/>
          </a:prstGeom>
        </p:spPr>
        <p:txBody>
          <a:bodyPr anchor="t" rtlCol="false" tIns="0" lIns="0" bIns="0" rIns="0">
            <a:spAutoFit/>
          </a:bodyPr>
          <a:lstStyle/>
          <a:p>
            <a:pPr>
              <a:lnSpc>
                <a:spcPts val="4883"/>
              </a:lnSpc>
              <a:spcBef>
                <a:spcPct val="0"/>
              </a:spcBef>
            </a:pPr>
            <a:r>
              <a:rPr lang="en-US" sz="3488">
                <a:solidFill>
                  <a:srgbClr val="A6E4E3"/>
                </a:solidFill>
                <a:latin typeface="Open Sans"/>
              </a:rPr>
              <a:t>258 - Deep Learning</a:t>
            </a:r>
          </a:p>
        </p:txBody>
      </p:sp>
      <p:sp>
        <p:nvSpPr>
          <p:cNvPr name="TextBox 9" id="9"/>
          <p:cNvSpPr txBox="true"/>
          <p:nvPr/>
        </p:nvSpPr>
        <p:spPr>
          <a:xfrm rot="0">
            <a:off x="7372290" y="7245606"/>
            <a:ext cx="4016750" cy="330827"/>
          </a:xfrm>
          <a:prstGeom prst="rect">
            <a:avLst/>
          </a:prstGeom>
        </p:spPr>
        <p:txBody>
          <a:bodyPr anchor="t" rtlCol="false" tIns="0" lIns="0" bIns="0" rIns="0">
            <a:spAutoFit/>
          </a:bodyPr>
          <a:lstStyle/>
          <a:p>
            <a:pPr algn="ctr">
              <a:lnSpc>
                <a:spcPts val="2765"/>
              </a:lnSpc>
              <a:spcBef>
                <a:spcPct val="0"/>
              </a:spcBef>
            </a:pPr>
            <a:r>
              <a:rPr lang="en-US" sz="1975" spc="517">
                <a:solidFill>
                  <a:srgbClr val="4ADEDD"/>
                </a:solidFill>
                <a:latin typeface="Open Sans Bold"/>
              </a:rPr>
              <a:t>BY: MANSI VEKARIYA</a:t>
            </a:r>
          </a:p>
        </p:txBody>
      </p:sp>
      <p:sp>
        <p:nvSpPr>
          <p:cNvPr name="Freeform 10" id="10"/>
          <p:cNvSpPr/>
          <p:nvPr/>
        </p:nvSpPr>
        <p:spPr>
          <a:xfrm flipH="false" flipV="false" rot="0">
            <a:off x="196595" y="-478025"/>
            <a:ext cx="3274052" cy="2257967"/>
          </a:xfrm>
          <a:custGeom>
            <a:avLst/>
            <a:gdLst/>
            <a:ahLst/>
            <a:cxnLst/>
            <a:rect r="r" b="b" t="t" l="l"/>
            <a:pathLst>
              <a:path h="2257967" w="3274052">
                <a:moveTo>
                  <a:pt x="0" y="0"/>
                </a:moveTo>
                <a:lnTo>
                  <a:pt x="3274051" y="0"/>
                </a:lnTo>
                <a:lnTo>
                  <a:pt x="3274051" y="2257967"/>
                </a:lnTo>
                <a:lnTo>
                  <a:pt x="0" y="2257967"/>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7032B"/>
        </a:solidFill>
      </p:bgPr>
    </p:bg>
    <p:spTree>
      <p:nvGrpSpPr>
        <p:cNvPr id="1" name=""/>
        <p:cNvGrpSpPr/>
        <p:nvPr/>
      </p:nvGrpSpPr>
      <p:grpSpPr>
        <a:xfrm>
          <a:off x="0" y="0"/>
          <a:ext cx="0" cy="0"/>
          <a:chOff x="0" y="0"/>
          <a:chExt cx="0" cy="0"/>
        </a:xfrm>
      </p:grpSpPr>
      <p:sp>
        <p:nvSpPr>
          <p:cNvPr name="Freeform 2" id="2"/>
          <p:cNvSpPr/>
          <p:nvPr/>
        </p:nvSpPr>
        <p:spPr>
          <a:xfrm flipH="false" flipV="false" rot="7941020">
            <a:off x="-3526188" y="-6405116"/>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181857" y="8291827"/>
            <a:ext cx="106143" cy="966473"/>
            <a:chOff x="0" y="0"/>
            <a:chExt cx="626900" cy="5708159"/>
          </a:xfrm>
        </p:grpSpPr>
        <p:sp>
          <p:nvSpPr>
            <p:cNvPr name="Freeform 4" id="4"/>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5" id="5"/>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5917593" y="4124759"/>
            <a:ext cx="7838166" cy="1754055"/>
          </a:xfrm>
          <a:prstGeom prst="rect">
            <a:avLst/>
          </a:prstGeom>
        </p:spPr>
        <p:txBody>
          <a:bodyPr anchor="t" rtlCol="false" tIns="0" lIns="0" bIns="0" rIns="0">
            <a:spAutoFit/>
          </a:bodyPr>
          <a:lstStyle/>
          <a:p>
            <a:pPr>
              <a:lnSpc>
                <a:spcPts val="13569"/>
              </a:lnSpc>
              <a:spcBef>
                <a:spcPct val="0"/>
              </a:spcBef>
            </a:pPr>
            <a:r>
              <a:rPr lang="en-US" sz="9692">
                <a:solidFill>
                  <a:srgbClr val="FFFFFF"/>
                </a:solidFill>
                <a:latin typeface="Binggo Wood"/>
              </a:rPr>
              <a:t>THANK YOU</a:t>
            </a:r>
          </a:p>
        </p:txBody>
      </p:sp>
      <p:sp>
        <p:nvSpPr>
          <p:cNvPr name="Freeform 7" id="7"/>
          <p:cNvSpPr/>
          <p:nvPr/>
        </p:nvSpPr>
        <p:spPr>
          <a:xfrm flipH="false" flipV="false" rot="0">
            <a:off x="196595" y="-478025"/>
            <a:ext cx="3274052" cy="2257967"/>
          </a:xfrm>
          <a:custGeom>
            <a:avLst/>
            <a:gdLst/>
            <a:ahLst/>
            <a:cxnLst/>
            <a:rect r="r" b="b" t="t" l="l"/>
            <a:pathLst>
              <a:path h="2257967" w="3274052">
                <a:moveTo>
                  <a:pt x="0" y="0"/>
                </a:moveTo>
                <a:lnTo>
                  <a:pt x="3274051" y="0"/>
                </a:lnTo>
                <a:lnTo>
                  <a:pt x="3274051" y="2257967"/>
                </a:lnTo>
                <a:lnTo>
                  <a:pt x="0" y="2257967"/>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032B"/>
        </a:solidFill>
      </p:bgPr>
    </p:bg>
    <p:spTree>
      <p:nvGrpSpPr>
        <p:cNvPr id="1" name=""/>
        <p:cNvGrpSpPr/>
        <p:nvPr/>
      </p:nvGrpSpPr>
      <p:grpSpPr>
        <a:xfrm>
          <a:off x="0" y="0"/>
          <a:ext cx="0" cy="0"/>
          <a:chOff x="0" y="0"/>
          <a:chExt cx="0" cy="0"/>
        </a:xfrm>
      </p:grpSpPr>
      <p:sp>
        <p:nvSpPr>
          <p:cNvPr name="Freeform 2" id="2"/>
          <p:cNvSpPr/>
          <p:nvPr/>
        </p:nvSpPr>
        <p:spPr>
          <a:xfrm flipH="false" flipV="false" rot="-1477666">
            <a:off x="8443658" y="5370633"/>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41020">
            <a:off x="-3526188" y="-6405116"/>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8181857" y="8291827"/>
            <a:ext cx="106143" cy="966473"/>
            <a:chOff x="0" y="0"/>
            <a:chExt cx="626900" cy="5708159"/>
          </a:xfrm>
        </p:grpSpPr>
        <p:sp>
          <p:nvSpPr>
            <p:cNvPr name="Freeform 5" id="5"/>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6" id="6"/>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2209426" y="2047890"/>
            <a:ext cx="6191245" cy="6191220"/>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32125" t="0" r="-27874" b="0"/>
              </a:stretch>
            </a:blipFill>
          </p:spPr>
        </p:sp>
      </p:grpSp>
      <p:sp>
        <p:nvSpPr>
          <p:cNvPr name="Freeform 9" id="9"/>
          <p:cNvSpPr/>
          <p:nvPr/>
        </p:nvSpPr>
        <p:spPr>
          <a:xfrm flipH="false" flipV="false" rot="0">
            <a:off x="1996854" y="4683451"/>
            <a:ext cx="425144" cy="425144"/>
          </a:xfrm>
          <a:custGeom>
            <a:avLst/>
            <a:gdLst/>
            <a:ahLst/>
            <a:cxnLst/>
            <a:rect r="r" b="b" t="t" l="l"/>
            <a:pathLst>
              <a:path h="425144" w="425144">
                <a:moveTo>
                  <a:pt x="0" y="0"/>
                </a:moveTo>
                <a:lnTo>
                  <a:pt x="425144" y="0"/>
                </a:lnTo>
                <a:lnTo>
                  <a:pt x="425144" y="425144"/>
                </a:lnTo>
                <a:lnTo>
                  <a:pt x="0" y="4251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10247742" y="3528261"/>
            <a:ext cx="2415938" cy="47625"/>
            <a:chOff x="0" y="0"/>
            <a:chExt cx="636296" cy="12543"/>
          </a:xfrm>
        </p:grpSpPr>
        <p:sp>
          <p:nvSpPr>
            <p:cNvPr name="Freeform 11" id="11"/>
            <p:cNvSpPr/>
            <p:nvPr/>
          </p:nvSpPr>
          <p:spPr>
            <a:xfrm flipH="false" flipV="false" rot="0">
              <a:off x="0" y="0"/>
              <a:ext cx="636296" cy="12543"/>
            </a:xfrm>
            <a:custGeom>
              <a:avLst/>
              <a:gdLst/>
              <a:ahLst/>
              <a:cxnLst/>
              <a:rect r="r" b="b" t="t" l="l"/>
              <a:pathLst>
                <a:path h="12543" w="636296">
                  <a:moveTo>
                    <a:pt x="6272" y="0"/>
                  </a:moveTo>
                  <a:lnTo>
                    <a:pt x="630025" y="0"/>
                  </a:lnTo>
                  <a:cubicBezTo>
                    <a:pt x="631688" y="0"/>
                    <a:pt x="633283" y="661"/>
                    <a:pt x="634460" y="1837"/>
                  </a:cubicBezTo>
                  <a:cubicBezTo>
                    <a:pt x="635636" y="3013"/>
                    <a:pt x="636296" y="4608"/>
                    <a:pt x="636296" y="6272"/>
                  </a:cubicBezTo>
                  <a:lnTo>
                    <a:pt x="636296" y="6272"/>
                  </a:lnTo>
                  <a:cubicBezTo>
                    <a:pt x="636296" y="7935"/>
                    <a:pt x="635636" y="9530"/>
                    <a:pt x="634460" y="10706"/>
                  </a:cubicBezTo>
                  <a:cubicBezTo>
                    <a:pt x="633283" y="11882"/>
                    <a:pt x="631688" y="12543"/>
                    <a:pt x="63002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sp>
        <p:sp>
          <p:nvSpPr>
            <p:cNvPr name="TextBox 12" id="12"/>
            <p:cNvSpPr txBox="true"/>
            <p:nvPr/>
          </p:nvSpPr>
          <p:spPr>
            <a:xfrm>
              <a:off x="0" y="-47625"/>
              <a:ext cx="636296" cy="60168"/>
            </a:xfrm>
            <a:prstGeom prst="rect">
              <a:avLst/>
            </a:prstGeom>
          </p:spPr>
          <p:txBody>
            <a:bodyPr anchor="ctr" rtlCol="false" tIns="50800" lIns="50800" bIns="50800" rIns="50800"/>
            <a:lstStyle/>
            <a:p>
              <a:pPr algn="ctr">
                <a:lnSpc>
                  <a:spcPts val="2239"/>
                </a:lnSpc>
              </a:pPr>
            </a:p>
          </p:txBody>
        </p:sp>
      </p:grpSp>
      <p:sp>
        <p:nvSpPr>
          <p:cNvPr name="TextBox 13" id="13"/>
          <p:cNvSpPr txBox="true"/>
          <p:nvPr/>
        </p:nvSpPr>
        <p:spPr>
          <a:xfrm rot="0">
            <a:off x="1680148" y="5144913"/>
            <a:ext cx="1058556" cy="458636"/>
          </a:xfrm>
          <a:prstGeom prst="rect">
            <a:avLst/>
          </a:prstGeom>
        </p:spPr>
        <p:txBody>
          <a:bodyPr anchor="t" rtlCol="false" tIns="0" lIns="0" bIns="0" rIns="0">
            <a:spAutoFit/>
          </a:bodyPr>
          <a:lstStyle/>
          <a:p>
            <a:pPr algn="ctr">
              <a:lnSpc>
                <a:spcPts val="3769"/>
              </a:lnSpc>
              <a:spcBef>
                <a:spcPct val="0"/>
              </a:spcBef>
            </a:pPr>
            <a:r>
              <a:rPr lang="en-US" sz="2692">
                <a:solidFill>
                  <a:srgbClr val="07032B"/>
                </a:solidFill>
                <a:latin typeface="Open Sans Bold"/>
              </a:rPr>
              <a:t>120+</a:t>
            </a:r>
          </a:p>
        </p:txBody>
      </p:sp>
      <p:sp>
        <p:nvSpPr>
          <p:cNvPr name="TextBox 14" id="14"/>
          <p:cNvSpPr txBox="true"/>
          <p:nvPr/>
        </p:nvSpPr>
        <p:spPr>
          <a:xfrm rot="0">
            <a:off x="10247742" y="2352978"/>
            <a:ext cx="5813095" cy="98425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Poppins Bold"/>
              </a:rPr>
              <a:t>INTRODUCTION</a:t>
            </a:r>
          </a:p>
        </p:txBody>
      </p:sp>
      <p:sp>
        <p:nvSpPr>
          <p:cNvPr name="TextBox 15" id="15"/>
          <p:cNvSpPr txBox="true"/>
          <p:nvPr/>
        </p:nvSpPr>
        <p:spPr>
          <a:xfrm rot="0">
            <a:off x="10247742" y="4340696"/>
            <a:ext cx="6806593" cy="3139200"/>
          </a:xfrm>
          <a:prstGeom prst="rect">
            <a:avLst/>
          </a:prstGeom>
        </p:spPr>
        <p:txBody>
          <a:bodyPr anchor="t" rtlCol="false" tIns="0" lIns="0" bIns="0" rIns="0">
            <a:spAutoFit/>
          </a:bodyPr>
          <a:lstStyle/>
          <a:p>
            <a:pPr>
              <a:lnSpc>
                <a:spcPts val="2323"/>
              </a:lnSpc>
              <a:spcBef>
                <a:spcPct val="0"/>
              </a:spcBef>
            </a:pPr>
            <a:r>
              <a:rPr lang="en-US" sz="1659">
                <a:solidFill>
                  <a:srgbClr val="FFFFFF"/>
                </a:solidFill>
                <a:latin typeface="Open Sans"/>
              </a:rPr>
              <a:t>In the age of artificial intelligence, Large Language Models (LLMs) like GPT-3 and BERT have not only captured the imagination of tech enthusiasts but have also begun to significantly alter the landscape of various industries. Education, a field as ancient as civilization itself, is no exception to this technological revolution. A recent comprehensive survey sheds light on how these sophisticated AI models are making inroads into educational settings, promising to transform how students learn and teachers teach. This article delves into the findings of this survey, exploring the vast potential of LLMs to enhance educational practices and the critical considerations for their responsible implementation.</a:t>
            </a:r>
          </a:p>
        </p:txBody>
      </p:sp>
      <p:sp>
        <p:nvSpPr>
          <p:cNvPr name="Freeform 16" id="16"/>
          <p:cNvSpPr/>
          <p:nvPr/>
        </p:nvSpPr>
        <p:spPr>
          <a:xfrm flipH="false" flipV="false" rot="0">
            <a:off x="204088" y="-580041"/>
            <a:ext cx="3274052" cy="2257967"/>
          </a:xfrm>
          <a:custGeom>
            <a:avLst/>
            <a:gdLst/>
            <a:ahLst/>
            <a:cxnLst/>
            <a:rect r="r" b="b" t="t" l="l"/>
            <a:pathLst>
              <a:path h="2257967" w="3274052">
                <a:moveTo>
                  <a:pt x="0" y="0"/>
                </a:moveTo>
                <a:lnTo>
                  <a:pt x="3274052" y="0"/>
                </a:lnTo>
                <a:lnTo>
                  <a:pt x="3274052" y="2257967"/>
                </a:lnTo>
                <a:lnTo>
                  <a:pt x="0" y="2257967"/>
                </a:lnTo>
                <a:lnTo>
                  <a:pt x="0" y="0"/>
                </a:lnTo>
                <a:close/>
              </a:path>
            </a:pathLst>
          </a:custGeom>
          <a:blipFill>
            <a:blip r:embed="rId7"/>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7032B"/>
        </a:solidFill>
      </p:bgPr>
    </p:bg>
    <p:spTree>
      <p:nvGrpSpPr>
        <p:cNvPr id="1" name=""/>
        <p:cNvGrpSpPr/>
        <p:nvPr/>
      </p:nvGrpSpPr>
      <p:grpSpPr>
        <a:xfrm>
          <a:off x="0" y="0"/>
          <a:ext cx="0" cy="0"/>
          <a:chOff x="0" y="0"/>
          <a:chExt cx="0" cy="0"/>
        </a:xfrm>
      </p:grpSpPr>
      <p:sp>
        <p:nvSpPr>
          <p:cNvPr name="Freeform 2" id="2"/>
          <p:cNvSpPr/>
          <p:nvPr/>
        </p:nvSpPr>
        <p:spPr>
          <a:xfrm flipH="false" flipV="false" rot="-1477666">
            <a:off x="8443658" y="5370633"/>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41020">
            <a:off x="-3526188" y="-6405116"/>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8181857" y="8291827"/>
            <a:ext cx="106143" cy="966473"/>
            <a:chOff x="0" y="0"/>
            <a:chExt cx="626900" cy="5708159"/>
          </a:xfrm>
        </p:grpSpPr>
        <p:sp>
          <p:nvSpPr>
            <p:cNvPr name="Freeform 5" id="5"/>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6" id="6"/>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698972" y="3527323"/>
            <a:ext cx="16890056" cy="5098519"/>
            <a:chOff x="0" y="0"/>
            <a:chExt cx="14739092" cy="4449218"/>
          </a:xfrm>
        </p:grpSpPr>
        <p:sp>
          <p:nvSpPr>
            <p:cNvPr name="Freeform 8" id="8"/>
            <p:cNvSpPr/>
            <p:nvPr/>
          </p:nvSpPr>
          <p:spPr>
            <a:xfrm flipH="false" flipV="false" rot="0">
              <a:off x="0" y="0"/>
              <a:ext cx="14739093" cy="4449218"/>
            </a:xfrm>
            <a:custGeom>
              <a:avLst/>
              <a:gdLst/>
              <a:ahLst/>
              <a:cxnLst/>
              <a:rect r="r" b="b" t="t" l="l"/>
              <a:pathLst>
                <a:path h="4449218" w="14739093">
                  <a:moveTo>
                    <a:pt x="0" y="3781835"/>
                  </a:moveTo>
                  <a:lnTo>
                    <a:pt x="0" y="667383"/>
                  </a:lnTo>
                  <a:cubicBezTo>
                    <a:pt x="0" y="298098"/>
                    <a:pt x="395008" y="0"/>
                    <a:pt x="884346" y="0"/>
                  </a:cubicBezTo>
                  <a:lnTo>
                    <a:pt x="13854747" y="0"/>
                  </a:lnTo>
                  <a:cubicBezTo>
                    <a:pt x="14344084" y="0"/>
                    <a:pt x="14739093" y="298098"/>
                    <a:pt x="14739093" y="667383"/>
                  </a:cubicBezTo>
                  <a:lnTo>
                    <a:pt x="14739093" y="3781835"/>
                  </a:lnTo>
                  <a:cubicBezTo>
                    <a:pt x="14739093" y="4151120"/>
                    <a:pt x="14344084" y="4449218"/>
                    <a:pt x="13854747" y="4449218"/>
                  </a:cubicBezTo>
                  <a:lnTo>
                    <a:pt x="884346" y="4449218"/>
                  </a:lnTo>
                  <a:cubicBezTo>
                    <a:pt x="395008" y="4449218"/>
                    <a:pt x="0" y="4151120"/>
                    <a:pt x="0" y="3781835"/>
                  </a:cubicBezTo>
                  <a:close/>
                </a:path>
              </a:pathLst>
            </a:custGeom>
            <a:blipFill>
              <a:blip r:embed="rId4"/>
              <a:stretch>
                <a:fillRect l="0" t="-1082" r="0" b="-1082"/>
              </a:stretch>
            </a:blipFill>
          </p:spPr>
        </p:sp>
      </p:grpSp>
      <p:grpSp>
        <p:nvGrpSpPr>
          <p:cNvPr name="Group 9" id="9"/>
          <p:cNvGrpSpPr/>
          <p:nvPr/>
        </p:nvGrpSpPr>
        <p:grpSpPr>
          <a:xfrm rot="0">
            <a:off x="7936031" y="2823862"/>
            <a:ext cx="2415938" cy="47625"/>
            <a:chOff x="0" y="0"/>
            <a:chExt cx="636296" cy="12543"/>
          </a:xfrm>
        </p:grpSpPr>
        <p:sp>
          <p:nvSpPr>
            <p:cNvPr name="Freeform 10" id="10"/>
            <p:cNvSpPr/>
            <p:nvPr/>
          </p:nvSpPr>
          <p:spPr>
            <a:xfrm flipH="false" flipV="false" rot="0">
              <a:off x="0" y="0"/>
              <a:ext cx="636296" cy="12543"/>
            </a:xfrm>
            <a:custGeom>
              <a:avLst/>
              <a:gdLst/>
              <a:ahLst/>
              <a:cxnLst/>
              <a:rect r="r" b="b" t="t" l="l"/>
              <a:pathLst>
                <a:path h="12543" w="636296">
                  <a:moveTo>
                    <a:pt x="6272" y="0"/>
                  </a:moveTo>
                  <a:lnTo>
                    <a:pt x="630025" y="0"/>
                  </a:lnTo>
                  <a:cubicBezTo>
                    <a:pt x="631688" y="0"/>
                    <a:pt x="633283" y="661"/>
                    <a:pt x="634460" y="1837"/>
                  </a:cubicBezTo>
                  <a:cubicBezTo>
                    <a:pt x="635636" y="3013"/>
                    <a:pt x="636296" y="4608"/>
                    <a:pt x="636296" y="6272"/>
                  </a:cubicBezTo>
                  <a:lnTo>
                    <a:pt x="636296" y="6272"/>
                  </a:lnTo>
                  <a:cubicBezTo>
                    <a:pt x="636296" y="7935"/>
                    <a:pt x="635636" y="9530"/>
                    <a:pt x="634460" y="10706"/>
                  </a:cubicBezTo>
                  <a:cubicBezTo>
                    <a:pt x="633283" y="11882"/>
                    <a:pt x="631688" y="12543"/>
                    <a:pt x="63002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sp>
        <p:sp>
          <p:nvSpPr>
            <p:cNvPr name="TextBox 11" id="11"/>
            <p:cNvSpPr txBox="true"/>
            <p:nvPr/>
          </p:nvSpPr>
          <p:spPr>
            <a:xfrm>
              <a:off x="0" y="-47625"/>
              <a:ext cx="636296" cy="60168"/>
            </a:xfrm>
            <a:prstGeom prst="rect">
              <a:avLst/>
            </a:prstGeom>
          </p:spPr>
          <p:txBody>
            <a:bodyPr anchor="ctr" rtlCol="false" tIns="50800" lIns="50800" bIns="50800" rIns="50800"/>
            <a:lstStyle/>
            <a:p>
              <a:pPr algn="ctr">
                <a:lnSpc>
                  <a:spcPts val="2239"/>
                </a:lnSpc>
              </a:pPr>
            </a:p>
          </p:txBody>
        </p:sp>
      </p:grpSp>
      <p:sp>
        <p:nvSpPr>
          <p:cNvPr name="TextBox 12" id="12"/>
          <p:cNvSpPr txBox="true"/>
          <p:nvPr/>
        </p:nvSpPr>
        <p:spPr>
          <a:xfrm rot="0">
            <a:off x="3950385" y="1627542"/>
            <a:ext cx="11772581" cy="1899781"/>
          </a:xfrm>
          <a:prstGeom prst="rect">
            <a:avLst/>
          </a:prstGeom>
        </p:spPr>
        <p:txBody>
          <a:bodyPr anchor="t" rtlCol="false" tIns="0" lIns="0" bIns="0" rIns="0">
            <a:spAutoFit/>
          </a:bodyPr>
          <a:lstStyle/>
          <a:p>
            <a:pPr algn="ctr">
              <a:lnSpc>
                <a:spcPts val="7460"/>
              </a:lnSpc>
            </a:pPr>
            <a:r>
              <a:rPr lang="en-US" sz="5329">
                <a:solidFill>
                  <a:srgbClr val="FFFFFF"/>
                </a:solidFill>
                <a:latin typeface="Poppins Bold"/>
              </a:rPr>
              <a:t>THE ROLE OF LLMS IN EDUCATION:</a:t>
            </a:r>
          </a:p>
          <a:p>
            <a:pPr algn="ctr">
              <a:lnSpc>
                <a:spcPts val="7460"/>
              </a:lnSpc>
              <a:spcBef>
                <a:spcPct val="0"/>
              </a:spcBef>
            </a:pPr>
          </a:p>
        </p:txBody>
      </p:sp>
      <p:sp>
        <p:nvSpPr>
          <p:cNvPr name="Freeform 13" id="13"/>
          <p:cNvSpPr/>
          <p:nvPr/>
        </p:nvSpPr>
        <p:spPr>
          <a:xfrm flipH="false" flipV="false" rot="0">
            <a:off x="177545" y="-478025"/>
            <a:ext cx="3274052" cy="2257967"/>
          </a:xfrm>
          <a:custGeom>
            <a:avLst/>
            <a:gdLst/>
            <a:ahLst/>
            <a:cxnLst/>
            <a:rect r="r" b="b" t="t" l="l"/>
            <a:pathLst>
              <a:path h="2257967" w="3274052">
                <a:moveTo>
                  <a:pt x="0" y="0"/>
                </a:moveTo>
                <a:lnTo>
                  <a:pt x="3274051" y="0"/>
                </a:lnTo>
                <a:lnTo>
                  <a:pt x="3274051" y="2257967"/>
                </a:lnTo>
                <a:lnTo>
                  <a:pt x="0" y="2257967"/>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7032B"/>
        </a:solidFill>
      </p:bgPr>
    </p:bg>
    <p:spTree>
      <p:nvGrpSpPr>
        <p:cNvPr id="1" name=""/>
        <p:cNvGrpSpPr/>
        <p:nvPr/>
      </p:nvGrpSpPr>
      <p:grpSpPr>
        <a:xfrm>
          <a:off x="0" y="0"/>
          <a:ext cx="0" cy="0"/>
          <a:chOff x="0" y="0"/>
          <a:chExt cx="0" cy="0"/>
        </a:xfrm>
      </p:grpSpPr>
      <p:sp>
        <p:nvSpPr>
          <p:cNvPr name="Freeform 2" id="2"/>
          <p:cNvSpPr/>
          <p:nvPr/>
        </p:nvSpPr>
        <p:spPr>
          <a:xfrm flipH="false" flipV="false" rot="-1477666">
            <a:off x="10090198" y="4340993"/>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41020">
            <a:off x="-5009097" y="-6088779"/>
            <a:ext cx="11751190" cy="9550513"/>
          </a:xfrm>
          <a:custGeom>
            <a:avLst/>
            <a:gdLst/>
            <a:ahLst/>
            <a:cxnLst/>
            <a:rect r="r" b="b" t="t" l="l"/>
            <a:pathLst>
              <a:path h="9550513" w="11751190">
                <a:moveTo>
                  <a:pt x="0" y="0"/>
                </a:moveTo>
                <a:lnTo>
                  <a:pt x="11751191" y="0"/>
                </a:lnTo>
                <a:lnTo>
                  <a:pt x="11751191"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8181857" y="8291827"/>
            <a:ext cx="106143" cy="966473"/>
            <a:chOff x="0" y="0"/>
            <a:chExt cx="626900" cy="5708159"/>
          </a:xfrm>
        </p:grpSpPr>
        <p:sp>
          <p:nvSpPr>
            <p:cNvPr name="Freeform 5" id="5"/>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6" id="6"/>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sp>
        <p:nvSpPr>
          <p:cNvPr name="TextBox 7" id="7"/>
          <p:cNvSpPr txBox="true"/>
          <p:nvPr/>
        </p:nvSpPr>
        <p:spPr>
          <a:xfrm rot="0">
            <a:off x="3327757" y="1774380"/>
            <a:ext cx="11948413" cy="2910840"/>
          </a:xfrm>
          <a:prstGeom prst="rect">
            <a:avLst/>
          </a:prstGeom>
        </p:spPr>
        <p:txBody>
          <a:bodyPr anchor="t" rtlCol="false" tIns="0" lIns="0" bIns="0" rIns="0">
            <a:spAutoFit/>
          </a:bodyPr>
          <a:lstStyle/>
          <a:p>
            <a:pPr>
              <a:lnSpc>
                <a:spcPts val="3359"/>
              </a:lnSpc>
            </a:pPr>
          </a:p>
          <a:p>
            <a:pPr marL="518160" indent="-259080" lvl="1">
              <a:lnSpc>
                <a:spcPts val="3359"/>
              </a:lnSpc>
              <a:buFont typeface="Arial"/>
              <a:buChar char="•"/>
            </a:pPr>
            <a:r>
              <a:rPr lang="en-US" sz="2400">
                <a:solidFill>
                  <a:srgbClr val="FFFFFF"/>
                </a:solidFill>
                <a:latin typeface="Open Sans"/>
              </a:rPr>
              <a:t>Student Assistance: LLMs offer real-time, personalized tutoring, providing explanations, solving complex problems across subjects like mathematics, science, and languages, and offering feedback on written assignments. Their ability to process and generate natural language responses allows them to act as personal tutors to students, accessible anytime and anywhere.</a:t>
            </a:r>
          </a:p>
          <a:p>
            <a:pPr>
              <a:lnSpc>
                <a:spcPts val="3359"/>
              </a:lnSpc>
              <a:spcBef>
                <a:spcPct val="0"/>
              </a:spcBef>
            </a:pPr>
          </a:p>
        </p:txBody>
      </p:sp>
      <p:grpSp>
        <p:nvGrpSpPr>
          <p:cNvPr name="Group 8" id="8"/>
          <p:cNvGrpSpPr/>
          <p:nvPr/>
        </p:nvGrpSpPr>
        <p:grpSpPr>
          <a:xfrm rot="0">
            <a:off x="2285618" y="2326892"/>
            <a:ext cx="677751" cy="677751"/>
            <a:chOff x="0" y="0"/>
            <a:chExt cx="903667" cy="903667"/>
          </a:xfrm>
        </p:grpSpPr>
        <p:grpSp>
          <p:nvGrpSpPr>
            <p:cNvPr name="Group 9" id="9"/>
            <p:cNvGrpSpPr/>
            <p:nvPr/>
          </p:nvGrpSpPr>
          <p:grpSpPr>
            <a:xfrm rot="0">
              <a:off x="0" y="0"/>
              <a:ext cx="903667" cy="90366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DEDD"/>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2" id="12"/>
            <p:cNvSpPr txBox="true"/>
            <p:nvPr/>
          </p:nvSpPr>
          <p:spPr>
            <a:xfrm rot="0">
              <a:off x="121094" y="244189"/>
              <a:ext cx="661480" cy="386715"/>
            </a:xfrm>
            <a:prstGeom prst="rect">
              <a:avLst/>
            </a:prstGeom>
          </p:spPr>
          <p:txBody>
            <a:bodyPr anchor="t" rtlCol="false" tIns="0" lIns="0" bIns="0" rIns="0">
              <a:spAutoFit/>
            </a:bodyPr>
            <a:lstStyle/>
            <a:p>
              <a:pPr algn="ctr">
                <a:lnSpc>
                  <a:spcPts val="2519"/>
                </a:lnSpc>
                <a:spcBef>
                  <a:spcPct val="0"/>
                </a:spcBef>
              </a:pPr>
              <a:r>
                <a:rPr lang="en-US" sz="1799">
                  <a:solidFill>
                    <a:srgbClr val="07032B"/>
                  </a:solidFill>
                  <a:latin typeface="Open Sans Bold"/>
                </a:rPr>
                <a:t>01</a:t>
              </a:r>
            </a:p>
          </p:txBody>
        </p:sp>
      </p:grpSp>
      <p:sp>
        <p:nvSpPr>
          <p:cNvPr name="TextBox 13" id="13"/>
          <p:cNvSpPr txBox="true"/>
          <p:nvPr/>
        </p:nvSpPr>
        <p:spPr>
          <a:xfrm rot="0">
            <a:off x="3327757" y="4647120"/>
            <a:ext cx="12474337" cy="207264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Open Sans"/>
              </a:rPr>
              <a:t>Teacher Assistance: Educators are leveraging LLMs to automate the creation of educational content, including generating quiz questions and preparing instructional materials. These tools help teachers reduce their workload, allowing them more time to focus on interactive and personalized teaching.</a:t>
            </a:r>
          </a:p>
          <a:p>
            <a:pPr>
              <a:lnSpc>
                <a:spcPts val="3359"/>
              </a:lnSpc>
              <a:spcBef>
                <a:spcPct val="0"/>
              </a:spcBef>
            </a:pPr>
          </a:p>
        </p:txBody>
      </p:sp>
      <p:grpSp>
        <p:nvGrpSpPr>
          <p:cNvPr name="Group 14" id="14"/>
          <p:cNvGrpSpPr/>
          <p:nvPr/>
        </p:nvGrpSpPr>
        <p:grpSpPr>
          <a:xfrm rot="0">
            <a:off x="2285618" y="4685220"/>
            <a:ext cx="677751" cy="677751"/>
            <a:chOff x="0" y="0"/>
            <a:chExt cx="903667" cy="903667"/>
          </a:xfrm>
        </p:grpSpPr>
        <p:grpSp>
          <p:nvGrpSpPr>
            <p:cNvPr name="Group 15" id="15"/>
            <p:cNvGrpSpPr/>
            <p:nvPr/>
          </p:nvGrpSpPr>
          <p:grpSpPr>
            <a:xfrm rot="0">
              <a:off x="0" y="0"/>
              <a:ext cx="903667" cy="90366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DEDD"/>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18" id="18"/>
            <p:cNvSpPr txBox="true"/>
            <p:nvPr/>
          </p:nvSpPr>
          <p:spPr>
            <a:xfrm rot="0">
              <a:off x="121094" y="244189"/>
              <a:ext cx="661480" cy="386715"/>
            </a:xfrm>
            <a:prstGeom prst="rect">
              <a:avLst/>
            </a:prstGeom>
          </p:spPr>
          <p:txBody>
            <a:bodyPr anchor="t" rtlCol="false" tIns="0" lIns="0" bIns="0" rIns="0">
              <a:spAutoFit/>
            </a:bodyPr>
            <a:lstStyle/>
            <a:p>
              <a:pPr algn="ctr">
                <a:lnSpc>
                  <a:spcPts val="2519"/>
                </a:lnSpc>
                <a:spcBef>
                  <a:spcPct val="0"/>
                </a:spcBef>
              </a:pPr>
              <a:r>
                <a:rPr lang="en-US" sz="1799">
                  <a:solidFill>
                    <a:srgbClr val="07032B"/>
                  </a:solidFill>
                  <a:latin typeface="Open Sans Bold"/>
                </a:rPr>
                <a:t>02</a:t>
              </a:r>
            </a:p>
          </p:txBody>
        </p:sp>
      </p:grpSp>
      <p:sp>
        <p:nvSpPr>
          <p:cNvPr name="TextBox 19" id="19"/>
          <p:cNvSpPr txBox="true"/>
          <p:nvPr/>
        </p:nvSpPr>
        <p:spPr>
          <a:xfrm rot="0">
            <a:off x="3573626" y="969200"/>
            <a:ext cx="11982599" cy="481330"/>
          </a:xfrm>
          <a:prstGeom prst="rect">
            <a:avLst/>
          </a:prstGeom>
        </p:spPr>
        <p:txBody>
          <a:bodyPr anchor="t" rtlCol="false" tIns="0" lIns="0" bIns="0" rIns="0">
            <a:spAutoFit/>
          </a:bodyPr>
          <a:lstStyle/>
          <a:p>
            <a:pPr algn="ctr">
              <a:lnSpc>
                <a:spcPts val="3919"/>
              </a:lnSpc>
            </a:pPr>
            <a:r>
              <a:rPr lang="en-US" sz="2799">
                <a:solidFill>
                  <a:srgbClr val="FFFFFF"/>
                </a:solidFill>
                <a:latin typeface="Canva Sans Bold"/>
              </a:rPr>
              <a:t>LLMs are reshaping educational paradigms through a variety of roles:</a:t>
            </a:r>
          </a:p>
        </p:txBody>
      </p:sp>
      <p:sp>
        <p:nvSpPr>
          <p:cNvPr name="TextBox 20" id="20"/>
          <p:cNvSpPr txBox="true"/>
          <p:nvPr/>
        </p:nvSpPr>
        <p:spPr>
          <a:xfrm rot="0">
            <a:off x="3327757" y="7043610"/>
            <a:ext cx="12474337" cy="207264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Open Sans"/>
              </a:rPr>
              <a:t>Adaptive Learning Systems: By analyzing data on students' learning patterns and progress, LLMs facilitate the creation of adaptive learning platforms that tailor educational content to the needs of individual students, enhancing learning outcomes and engagement.</a:t>
            </a:r>
          </a:p>
          <a:p>
            <a:pPr>
              <a:lnSpc>
                <a:spcPts val="3359"/>
              </a:lnSpc>
              <a:spcBef>
                <a:spcPct val="0"/>
              </a:spcBef>
            </a:pPr>
          </a:p>
        </p:txBody>
      </p:sp>
      <p:grpSp>
        <p:nvGrpSpPr>
          <p:cNvPr name="Group 21" id="21"/>
          <p:cNvGrpSpPr/>
          <p:nvPr/>
        </p:nvGrpSpPr>
        <p:grpSpPr>
          <a:xfrm rot="0">
            <a:off x="2285618" y="7081710"/>
            <a:ext cx="677751" cy="677751"/>
            <a:chOff x="0" y="0"/>
            <a:chExt cx="903667" cy="903667"/>
          </a:xfrm>
        </p:grpSpPr>
        <p:grpSp>
          <p:nvGrpSpPr>
            <p:cNvPr name="Group 22" id="22"/>
            <p:cNvGrpSpPr/>
            <p:nvPr/>
          </p:nvGrpSpPr>
          <p:grpSpPr>
            <a:xfrm rot="0">
              <a:off x="0" y="0"/>
              <a:ext cx="903667" cy="90366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DEDD"/>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25" id="25"/>
            <p:cNvSpPr txBox="true"/>
            <p:nvPr/>
          </p:nvSpPr>
          <p:spPr>
            <a:xfrm rot="0">
              <a:off x="121094" y="244189"/>
              <a:ext cx="661480" cy="386715"/>
            </a:xfrm>
            <a:prstGeom prst="rect">
              <a:avLst/>
            </a:prstGeom>
          </p:spPr>
          <p:txBody>
            <a:bodyPr anchor="t" rtlCol="false" tIns="0" lIns="0" bIns="0" rIns="0">
              <a:spAutoFit/>
            </a:bodyPr>
            <a:lstStyle/>
            <a:p>
              <a:pPr algn="ctr">
                <a:lnSpc>
                  <a:spcPts val="2519"/>
                </a:lnSpc>
                <a:spcBef>
                  <a:spcPct val="0"/>
                </a:spcBef>
              </a:pPr>
              <a:r>
                <a:rPr lang="en-US" sz="1799">
                  <a:solidFill>
                    <a:srgbClr val="07032B"/>
                  </a:solidFill>
                  <a:latin typeface="Open Sans Bold"/>
                </a:rPr>
                <a:t>03</a:t>
              </a:r>
            </a:p>
          </p:txBody>
        </p:sp>
      </p:grpSp>
      <p:sp>
        <p:nvSpPr>
          <p:cNvPr name="Freeform 26" id="26"/>
          <p:cNvSpPr/>
          <p:nvPr/>
        </p:nvSpPr>
        <p:spPr>
          <a:xfrm flipH="false" flipV="false" rot="0">
            <a:off x="225170" y="-478025"/>
            <a:ext cx="3274052" cy="2257967"/>
          </a:xfrm>
          <a:custGeom>
            <a:avLst/>
            <a:gdLst/>
            <a:ahLst/>
            <a:cxnLst/>
            <a:rect r="r" b="b" t="t" l="l"/>
            <a:pathLst>
              <a:path h="2257967" w="3274052">
                <a:moveTo>
                  <a:pt x="0" y="0"/>
                </a:moveTo>
                <a:lnTo>
                  <a:pt x="3274051" y="0"/>
                </a:lnTo>
                <a:lnTo>
                  <a:pt x="3274051" y="2257967"/>
                </a:lnTo>
                <a:lnTo>
                  <a:pt x="0" y="2257967"/>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7032B"/>
        </a:solidFill>
      </p:bgPr>
    </p:bg>
    <p:spTree>
      <p:nvGrpSpPr>
        <p:cNvPr id="1" name=""/>
        <p:cNvGrpSpPr/>
        <p:nvPr/>
      </p:nvGrpSpPr>
      <p:grpSpPr>
        <a:xfrm>
          <a:off x="0" y="0"/>
          <a:ext cx="0" cy="0"/>
          <a:chOff x="0" y="0"/>
          <a:chExt cx="0" cy="0"/>
        </a:xfrm>
      </p:grpSpPr>
      <p:sp>
        <p:nvSpPr>
          <p:cNvPr name="Freeform 2" id="2"/>
          <p:cNvSpPr/>
          <p:nvPr/>
        </p:nvSpPr>
        <p:spPr>
          <a:xfrm flipH="false" flipV="false" rot="-1477666">
            <a:off x="8443658" y="5370633"/>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41020">
            <a:off x="-6822355" y="-4380479"/>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8181857" y="8291827"/>
            <a:ext cx="106143" cy="966473"/>
            <a:chOff x="0" y="0"/>
            <a:chExt cx="626900" cy="5708159"/>
          </a:xfrm>
        </p:grpSpPr>
        <p:sp>
          <p:nvSpPr>
            <p:cNvPr name="Freeform 5" id="5"/>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6" id="6"/>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1833621" y="1315408"/>
            <a:ext cx="14913551" cy="8258446"/>
            <a:chOff x="0" y="0"/>
            <a:chExt cx="6350000" cy="3516341"/>
          </a:xfrm>
        </p:grpSpPr>
        <p:sp>
          <p:nvSpPr>
            <p:cNvPr name="Freeform 8" id="8"/>
            <p:cNvSpPr/>
            <p:nvPr/>
          </p:nvSpPr>
          <p:spPr>
            <a:xfrm flipH="false" flipV="false" rot="0">
              <a:off x="0" y="0"/>
              <a:ext cx="6350000" cy="3516341"/>
            </a:xfrm>
            <a:custGeom>
              <a:avLst/>
              <a:gdLst/>
              <a:ahLst/>
              <a:cxnLst/>
              <a:rect r="r" b="b" t="t" l="l"/>
              <a:pathLst>
                <a:path h="3516341" w="6350000">
                  <a:moveTo>
                    <a:pt x="0" y="2988890"/>
                  </a:moveTo>
                  <a:lnTo>
                    <a:pt x="0" y="527451"/>
                  </a:lnTo>
                  <a:cubicBezTo>
                    <a:pt x="0" y="235595"/>
                    <a:pt x="170180" y="0"/>
                    <a:pt x="381000" y="0"/>
                  </a:cubicBezTo>
                  <a:lnTo>
                    <a:pt x="5969000" y="0"/>
                  </a:lnTo>
                  <a:cubicBezTo>
                    <a:pt x="6179820" y="0"/>
                    <a:pt x="6350000" y="235595"/>
                    <a:pt x="6350000" y="527451"/>
                  </a:cubicBezTo>
                  <a:lnTo>
                    <a:pt x="6350000" y="2988890"/>
                  </a:lnTo>
                  <a:cubicBezTo>
                    <a:pt x="6350000" y="3280747"/>
                    <a:pt x="6179820" y="3516341"/>
                    <a:pt x="5969000" y="3516341"/>
                  </a:cubicBezTo>
                  <a:lnTo>
                    <a:pt x="381000" y="3516341"/>
                  </a:lnTo>
                  <a:cubicBezTo>
                    <a:pt x="170180" y="3516341"/>
                    <a:pt x="0" y="3280747"/>
                    <a:pt x="0" y="2988890"/>
                  </a:cubicBezTo>
                  <a:close/>
                </a:path>
              </a:pathLst>
            </a:custGeom>
            <a:blipFill>
              <a:blip r:embed="rId4"/>
              <a:stretch>
                <a:fillRect l="-2954" t="0" r="-2954" b="0"/>
              </a:stretch>
            </a:blipFill>
          </p:spPr>
        </p:sp>
      </p:grpSp>
      <p:sp>
        <p:nvSpPr>
          <p:cNvPr name="Freeform 9" id="9"/>
          <p:cNvSpPr/>
          <p:nvPr/>
        </p:nvSpPr>
        <p:spPr>
          <a:xfrm flipH="false" flipV="false" rot="0">
            <a:off x="196595" y="-478025"/>
            <a:ext cx="3274052" cy="2257967"/>
          </a:xfrm>
          <a:custGeom>
            <a:avLst/>
            <a:gdLst/>
            <a:ahLst/>
            <a:cxnLst/>
            <a:rect r="r" b="b" t="t" l="l"/>
            <a:pathLst>
              <a:path h="2257967" w="3274052">
                <a:moveTo>
                  <a:pt x="0" y="0"/>
                </a:moveTo>
                <a:lnTo>
                  <a:pt x="3274051" y="0"/>
                </a:lnTo>
                <a:lnTo>
                  <a:pt x="3274051" y="2257967"/>
                </a:lnTo>
                <a:lnTo>
                  <a:pt x="0" y="2257967"/>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7032B"/>
        </a:solidFill>
      </p:bgPr>
    </p:bg>
    <p:spTree>
      <p:nvGrpSpPr>
        <p:cNvPr id="1" name=""/>
        <p:cNvGrpSpPr/>
        <p:nvPr/>
      </p:nvGrpSpPr>
      <p:grpSpPr>
        <a:xfrm>
          <a:off x="0" y="0"/>
          <a:ext cx="0" cy="0"/>
          <a:chOff x="0" y="0"/>
          <a:chExt cx="0" cy="0"/>
        </a:xfrm>
      </p:grpSpPr>
      <p:sp>
        <p:nvSpPr>
          <p:cNvPr name="Freeform 2" id="2"/>
          <p:cNvSpPr/>
          <p:nvPr/>
        </p:nvSpPr>
        <p:spPr>
          <a:xfrm flipH="false" flipV="false" rot="-1477666">
            <a:off x="8443658" y="5370633"/>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625301" y="2252986"/>
            <a:ext cx="5781029" cy="578102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032B"/>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8181857" y="8291827"/>
            <a:ext cx="106143" cy="966473"/>
            <a:chOff x="0" y="0"/>
            <a:chExt cx="626900" cy="5708159"/>
          </a:xfrm>
        </p:grpSpPr>
        <p:sp>
          <p:nvSpPr>
            <p:cNvPr name="Freeform 7" id="7"/>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8" id="8"/>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sp>
        <p:nvSpPr>
          <p:cNvPr name="Freeform 9" id="9"/>
          <p:cNvSpPr/>
          <p:nvPr/>
        </p:nvSpPr>
        <p:spPr>
          <a:xfrm flipH="false" flipV="false" rot="0">
            <a:off x="10662879" y="2857981"/>
            <a:ext cx="4947914" cy="4947914"/>
          </a:xfrm>
          <a:custGeom>
            <a:avLst/>
            <a:gdLst/>
            <a:ahLst/>
            <a:cxnLst/>
            <a:rect r="r" b="b" t="t" l="l"/>
            <a:pathLst>
              <a:path h="4947914" w="4947914">
                <a:moveTo>
                  <a:pt x="0" y="0"/>
                </a:moveTo>
                <a:lnTo>
                  <a:pt x="4947915" y="0"/>
                </a:lnTo>
                <a:lnTo>
                  <a:pt x="4947915" y="4947914"/>
                </a:lnTo>
                <a:lnTo>
                  <a:pt x="0" y="49479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886666" y="1421456"/>
            <a:ext cx="8776213" cy="1643980"/>
            <a:chOff x="0" y="0"/>
            <a:chExt cx="11701618" cy="2191974"/>
          </a:xfrm>
        </p:grpSpPr>
        <p:grpSp>
          <p:nvGrpSpPr>
            <p:cNvPr name="Group 11" id="11"/>
            <p:cNvGrpSpPr/>
            <p:nvPr/>
          </p:nvGrpSpPr>
          <p:grpSpPr>
            <a:xfrm rot="0">
              <a:off x="0" y="1334070"/>
              <a:ext cx="4763960" cy="63500"/>
              <a:chOff x="0" y="0"/>
              <a:chExt cx="941029" cy="12543"/>
            </a:xfrm>
          </p:grpSpPr>
          <p:sp>
            <p:nvSpPr>
              <p:cNvPr name="Freeform 12" id="12"/>
              <p:cNvSpPr/>
              <p:nvPr/>
            </p:nvSpPr>
            <p:spPr>
              <a:xfrm flipH="false" flipV="false" rot="0">
                <a:off x="0" y="0"/>
                <a:ext cx="941029" cy="12543"/>
              </a:xfrm>
              <a:custGeom>
                <a:avLst/>
                <a:gdLst/>
                <a:ahLst/>
                <a:cxnLst/>
                <a:rect r="r" b="b" t="t" l="l"/>
                <a:pathLst>
                  <a:path h="12543" w="941029">
                    <a:moveTo>
                      <a:pt x="6272" y="0"/>
                    </a:moveTo>
                    <a:lnTo>
                      <a:pt x="934757" y="0"/>
                    </a:lnTo>
                    <a:cubicBezTo>
                      <a:pt x="936421" y="0"/>
                      <a:pt x="938016" y="661"/>
                      <a:pt x="939192" y="1837"/>
                    </a:cubicBezTo>
                    <a:cubicBezTo>
                      <a:pt x="940368" y="3013"/>
                      <a:pt x="941029" y="4608"/>
                      <a:pt x="941029" y="6272"/>
                    </a:cubicBezTo>
                    <a:lnTo>
                      <a:pt x="941029" y="6272"/>
                    </a:lnTo>
                    <a:cubicBezTo>
                      <a:pt x="941029" y="7935"/>
                      <a:pt x="940368" y="9530"/>
                      <a:pt x="939192" y="10706"/>
                    </a:cubicBezTo>
                    <a:cubicBezTo>
                      <a:pt x="938016" y="11882"/>
                      <a:pt x="936421" y="12543"/>
                      <a:pt x="93475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sp>
          <p:sp>
            <p:nvSpPr>
              <p:cNvPr name="TextBox 13" id="13"/>
              <p:cNvSpPr txBox="true"/>
              <p:nvPr/>
            </p:nvSpPr>
            <p:spPr>
              <a:xfrm>
                <a:off x="0" y="-47625"/>
                <a:ext cx="941029" cy="60168"/>
              </a:xfrm>
              <a:prstGeom prst="rect">
                <a:avLst/>
              </a:prstGeom>
            </p:spPr>
            <p:txBody>
              <a:bodyPr anchor="ctr" rtlCol="false" tIns="50800" lIns="50800" bIns="50800" rIns="50800"/>
              <a:lstStyle/>
              <a:p>
                <a:pPr algn="ctr">
                  <a:lnSpc>
                    <a:spcPts val="2239"/>
                  </a:lnSpc>
                </a:pPr>
              </a:p>
            </p:txBody>
          </p:sp>
        </p:grpSp>
        <p:sp>
          <p:nvSpPr>
            <p:cNvPr name="TextBox 14" id="14"/>
            <p:cNvSpPr txBox="true"/>
            <p:nvPr/>
          </p:nvSpPr>
          <p:spPr>
            <a:xfrm rot="0">
              <a:off x="0" y="-152400"/>
              <a:ext cx="11701618" cy="2344374"/>
            </a:xfrm>
            <a:prstGeom prst="rect">
              <a:avLst/>
            </a:prstGeom>
          </p:spPr>
          <p:txBody>
            <a:bodyPr anchor="t" rtlCol="false" tIns="0" lIns="0" bIns="0" rIns="0">
              <a:spAutoFit/>
            </a:bodyPr>
            <a:lstStyle/>
            <a:p>
              <a:pPr>
                <a:lnSpc>
                  <a:spcPts val="7036"/>
                </a:lnSpc>
              </a:pPr>
              <a:r>
                <a:rPr lang="en-US" sz="5026">
                  <a:solidFill>
                    <a:srgbClr val="FFFFFF"/>
                  </a:solidFill>
                  <a:latin typeface="Poppins Bold"/>
                </a:rPr>
                <a:t>ARCHITECTURAL INSIGHTS:</a:t>
              </a:r>
            </a:p>
            <a:p>
              <a:pPr>
                <a:lnSpc>
                  <a:spcPts val="7036"/>
                </a:lnSpc>
                <a:spcBef>
                  <a:spcPct val="0"/>
                </a:spcBef>
              </a:pPr>
            </a:p>
          </p:txBody>
        </p:sp>
      </p:grpSp>
      <p:sp>
        <p:nvSpPr>
          <p:cNvPr name="TextBox 15" id="15"/>
          <p:cNvSpPr txBox="true"/>
          <p:nvPr/>
        </p:nvSpPr>
        <p:spPr>
          <a:xfrm rot="0">
            <a:off x="1849140" y="3017811"/>
            <a:ext cx="6679624" cy="5016203"/>
          </a:xfrm>
          <a:prstGeom prst="rect">
            <a:avLst/>
          </a:prstGeom>
        </p:spPr>
        <p:txBody>
          <a:bodyPr anchor="t" rtlCol="false" tIns="0" lIns="0" bIns="0" rIns="0">
            <a:spAutoFit/>
          </a:bodyPr>
          <a:lstStyle/>
          <a:p>
            <a:pPr>
              <a:lnSpc>
                <a:spcPts val="3341"/>
              </a:lnSpc>
            </a:pPr>
            <a:r>
              <a:rPr lang="en-US" sz="2386">
                <a:solidFill>
                  <a:srgbClr val="FFFFFF"/>
                </a:solidFill>
                <a:latin typeface="Canva Sans"/>
              </a:rPr>
              <a:t>LLMs utilized in educational settings typically follow a robust architecture involving extensive pre-training on diverse datasets, ranging from textbooks to online forums. This training equips them with a broad understanding of language and knowledge across multiple domains. Fine-tuning these models on specific educational tasks allows for more tailored responses, aligning with curriculum requirements and pedagogical goals.</a:t>
            </a:r>
          </a:p>
          <a:p>
            <a:pPr>
              <a:lnSpc>
                <a:spcPts val="3341"/>
              </a:lnSpc>
            </a:pPr>
          </a:p>
        </p:txBody>
      </p:sp>
      <p:sp>
        <p:nvSpPr>
          <p:cNvPr name="Freeform 16" id="16"/>
          <p:cNvSpPr/>
          <p:nvPr/>
        </p:nvSpPr>
        <p:spPr>
          <a:xfrm flipH="false" flipV="false" rot="0">
            <a:off x="196595" y="-478025"/>
            <a:ext cx="3274052" cy="2257967"/>
          </a:xfrm>
          <a:custGeom>
            <a:avLst/>
            <a:gdLst/>
            <a:ahLst/>
            <a:cxnLst/>
            <a:rect r="r" b="b" t="t" l="l"/>
            <a:pathLst>
              <a:path h="2257967" w="3274052">
                <a:moveTo>
                  <a:pt x="0" y="0"/>
                </a:moveTo>
                <a:lnTo>
                  <a:pt x="3274051" y="0"/>
                </a:lnTo>
                <a:lnTo>
                  <a:pt x="3274051" y="2257967"/>
                </a:lnTo>
                <a:lnTo>
                  <a:pt x="0" y="2257967"/>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7032B"/>
        </a:solidFill>
      </p:bgPr>
    </p:bg>
    <p:spTree>
      <p:nvGrpSpPr>
        <p:cNvPr id="1" name=""/>
        <p:cNvGrpSpPr/>
        <p:nvPr/>
      </p:nvGrpSpPr>
      <p:grpSpPr>
        <a:xfrm>
          <a:off x="0" y="0"/>
          <a:ext cx="0" cy="0"/>
          <a:chOff x="0" y="0"/>
          <a:chExt cx="0" cy="0"/>
        </a:xfrm>
      </p:grpSpPr>
      <p:sp>
        <p:nvSpPr>
          <p:cNvPr name="Freeform 2" id="2"/>
          <p:cNvSpPr/>
          <p:nvPr/>
        </p:nvSpPr>
        <p:spPr>
          <a:xfrm flipH="false" flipV="false" rot="7941020">
            <a:off x="-3526188" y="-6405116"/>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181857" y="8291827"/>
            <a:ext cx="106143" cy="966473"/>
            <a:chOff x="0" y="0"/>
            <a:chExt cx="626900" cy="5708159"/>
          </a:xfrm>
        </p:grpSpPr>
        <p:sp>
          <p:nvSpPr>
            <p:cNvPr name="Freeform 4" id="4"/>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5" id="5"/>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2144736" y="1569065"/>
            <a:ext cx="13998528" cy="7492938"/>
          </a:xfrm>
          <a:prstGeom prst="rect">
            <a:avLst/>
          </a:prstGeom>
        </p:spPr>
        <p:txBody>
          <a:bodyPr anchor="t" rtlCol="false" tIns="0" lIns="0" bIns="0" rIns="0">
            <a:spAutoFit/>
          </a:bodyPr>
          <a:lstStyle/>
          <a:p>
            <a:pPr algn="ctr">
              <a:lnSpc>
                <a:spcPts val="7149"/>
              </a:lnSpc>
            </a:pPr>
          </a:p>
          <a:p>
            <a:pPr>
              <a:lnSpc>
                <a:spcPts val="3707"/>
              </a:lnSpc>
            </a:pPr>
            <a:r>
              <a:rPr lang="en-US" sz="2648">
                <a:solidFill>
                  <a:srgbClr val="FFFFFF"/>
                </a:solidFill>
                <a:latin typeface="Poppins"/>
              </a:rPr>
              <a:t>THE EFFECTIVENESS OF LLMS IN EDUCATION IS MEASURED THROUGH VARIOUS METRICS:</a:t>
            </a:r>
          </a:p>
          <a:p>
            <a:pPr>
              <a:lnSpc>
                <a:spcPts val="3707"/>
              </a:lnSpc>
            </a:pPr>
          </a:p>
          <a:p>
            <a:pPr marL="571710" indent="-285855" lvl="1">
              <a:lnSpc>
                <a:spcPts val="3707"/>
              </a:lnSpc>
              <a:buFont typeface="Arial"/>
              <a:buChar char="•"/>
            </a:pPr>
            <a:r>
              <a:rPr lang="en-US" sz="2648">
                <a:solidFill>
                  <a:srgbClr val="FFFFFF"/>
                </a:solidFill>
                <a:latin typeface="Poppins"/>
              </a:rPr>
              <a:t>ACCURACY: HOW CORRECTLY LLMS ANSWER EDUCATIONAL QUESTIONS OR SOLVE PROBLEMS.</a:t>
            </a:r>
          </a:p>
          <a:p>
            <a:pPr>
              <a:lnSpc>
                <a:spcPts val="3707"/>
              </a:lnSpc>
            </a:pPr>
          </a:p>
          <a:p>
            <a:pPr marL="571710" indent="-285855" lvl="1">
              <a:lnSpc>
                <a:spcPts val="3707"/>
              </a:lnSpc>
              <a:buFont typeface="Arial"/>
              <a:buChar char="•"/>
            </a:pPr>
            <a:r>
              <a:rPr lang="en-US" sz="2648">
                <a:solidFill>
                  <a:srgbClr val="FFFFFF"/>
                </a:solidFill>
                <a:latin typeface="Poppins"/>
              </a:rPr>
              <a:t>ENGAGEMENT: THE EXTENT TO WHICH LLMS CAN MAINTAIN STUDENTS' INTEREST AND INTERACTION.</a:t>
            </a:r>
          </a:p>
          <a:p>
            <a:pPr>
              <a:lnSpc>
                <a:spcPts val="3707"/>
              </a:lnSpc>
            </a:pPr>
          </a:p>
          <a:p>
            <a:pPr marL="571710" indent="-285855" lvl="1">
              <a:lnSpc>
                <a:spcPts val="3707"/>
              </a:lnSpc>
              <a:buFont typeface="Arial"/>
              <a:buChar char="•"/>
            </a:pPr>
            <a:r>
              <a:rPr lang="en-US" sz="2648">
                <a:solidFill>
                  <a:srgbClr val="FFFFFF"/>
                </a:solidFill>
                <a:latin typeface="Poppins"/>
              </a:rPr>
              <a:t>PERSONALIZATION EFFECTIVENESS: HOW WELL THE MODEL ADAPTS TO INDIVIDUAL LEARNING STYLES AND SPEEDS. ABLATION STUDIES WITHIN THIS FIELD OFTEN FOCUS ON DISSECTING WHICH COMPONENTS OF AN LLM'S TRAINING CONTRIBUTE MOST SIGNIFICANTLY TO ITS EFFECTIVENESS, HELPING RESEARCHERS REFINE AND OPTIMIZE EDUCATIONAL AI TOOLS.</a:t>
            </a:r>
          </a:p>
          <a:p>
            <a:pPr algn="ctr">
              <a:lnSpc>
                <a:spcPts val="3707"/>
              </a:lnSpc>
              <a:spcBef>
                <a:spcPct val="0"/>
              </a:spcBef>
            </a:pPr>
          </a:p>
        </p:txBody>
      </p:sp>
      <p:sp>
        <p:nvSpPr>
          <p:cNvPr name="TextBox 7" id="7"/>
          <p:cNvSpPr txBox="true"/>
          <p:nvPr/>
        </p:nvSpPr>
        <p:spPr>
          <a:xfrm rot="0">
            <a:off x="3718359" y="1230293"/>
            <a:ext cx="10851282"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Key Metrics and Ablation Studies:</a:t>
            </a:r>
          </a:p>
        </p:txBody>
      </p:sp>
      <p:sp>
        <p:nvSpPr>
          <p:cNvPr name="Freeform 8" id="8"/>
          <p:cNvSpPr/>
          <p:nvPr/>
        </p:nvSpPr>
        <p:spPr>
          <a:xfrm flipH="false" flipV="false" rot="0">
            <a:off x="196595" y="-478025"/>
            <a:ext cx="3274052" cy="2257967"/>
          </a:xfrm>
          <a:custGeom>
            <a:avLst/>
            <a:gdLst/>
            <a:ahLst/>
            <a:cxnLst/>
            <a:rect r="r" b="b" t="t" l="l"/>
            <a:pathLst>
              <a:path h="2257967" w="3274052">
                <a:moveTo>
                  <a:pt x="0" y="0"/>
                </a:moveTo>
                <a:lnTo>
                  <a:pt x="3274051" y="0"/>
                </a:lnTo>
                <a:lnTo>
                  <a:pt x="3274051" y="2257967"/>
                </a:lnTo>
                <a:lnTo>
                  <a:pt x="0" y="2257967"/>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7032B"/>
        </a:solidFill>
      </p:bgPr>
    </p:bg>
    <p:spTree>
      <p:nvGrpSpPr>
        <p:cNvPr id="1" name=""/>
        <p:cNvGrpSpPr/>
        <p:nvPr/>
      </p:nvGrpSpPr>
      <p:grpSpPr>
        <a:xfrm>
          <a:off x="0" y="0"/>
          <a:ext cx="0" cy="0"/>
          <a:chOff x="0" y="0"/>
          <a:chExt cx="0" cy="0"/>
        </a:xfrm>
      </p:grpSpPr>
      <p:sp>
        <p:nvSpPr>
          <p:cNvPr name="Freeform 2" id="2"/>
          <p:cNvSpPr/>
          <p:nvPr/>
        </p:nvSpPr>
        <p:spPr>
          <a:xfrm flipH="false" flipV="false" rot="-1477666">
            <a:off x="8443658" y="5370633"/>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41020">
            <a:off x="-3526188" y="-6405116"/>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8181857" y="8291827"/>
            <a:ext cx="106143" cy="966473"/>
            <a:chOff x="0" y="0"/>
            <a:chExt cx="626900" cy="5708159"/>
          </a:xfrm>
        </p:grpSpPr>
        <p:sp>
          <p:nvSpPr>
            <p:cNvPr name="Freeform 5" id="5"/>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6" id="6"/>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1028700" y="1779942"/>
            <a:ext cx="6586325" cy="6586298"/>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1318" t="-3454" r="-32087" b="-1372"/>
              </a:stretch>
            </a:blipFill>
          </p:spPr>
        </p:sp>
      </p:grpSp>
      <p:sp>
        <p:nvSpPr>
          <p:cNvPr name="TextBox 9" id="9"/>
          <p:cNvSpPr txBox="true"/>
          <p:nvPr/>
        </p:nvSpPr>
        <p:spPr>
          <a:xfrm rot="0">
            <a:off x="8744298" y="1627542"/>
            <a:ext cx="9747348" cy="2927350"/>
          </a:xfrm>
          <a:prstGeom prst="rect">
            <a:avLst/>
          </a:prstGeom>
        </p:spPr>
        <p:txBody>
          <a:bodyPr anchor="t" rtlCol="false" tIns="0" lIns="0" bIns="0" rIns="0">
            <a:spAutoFit/>
          </a:bodyPr>
          <a:lstStyle/>
          <a:p>
            <a:pPr>
              <a:lnSpc>
                <a:spcPts val="7699"/>
              </a:lnSpc>
            </a:pPr>
            <a:r>
              <a:rPr lang="en-US" sz="5499">
                <a:solidFill>
                  <a:srgbClr val="FFFFFF"/>
                </a:solidFill>
                <a:latin typeface="Poppins Bold"/>
              </a:rPr>
              <a:t>CHALLENGES AND FUTURE PROSPECTS:</a:t>
            </a:r>
          </a:p>
          <a:p>
            <a:pPr>
              <a:lnSpc>
                <a:spcPts val="7699"/>
              </a:lnSpc>
              <a:spcBef>
                <a:spcPct val="0"/>
              </a:spcBef>
            </a:pPr>
          </a:p>
        </p:txBody>
      </p:sp>
      <p:sp>
        <p:nvSpPr>
          <p:cNvPr name="TextBox 10" id="10"/>
          <p:cNvSpPr txBox="true"/>
          <p:nvPr/>
        </p:nvSpPr>
        <p:spPr>
          <a:xfrm rot="0">
            <a:off x="8744298" y="4196727"/>
            <a:ext cx="8283807" cy="4169513"/>
          </a:xfrm>
          <a:prstGeom prst="rect">
            <a:avLst/>
          </a:prstGeom>
        </p:spPr>
        <p:txBody>
          <a:bodyPr anchor="t" rtlCol="false" tIns="0" lIns="0" bIns="0" rIns="0">
            <a:spAutoFit/>
          </a:bodyPr>
          <a:lstStyle/>
          <a:p>
            <a:pPr>
              <a:lnSpc>
                <a:spcPts val="2827"/>
              </a:lnSpc>
            </a:pPr>
            <a:r>
              <a:rPr lang="en-US" sz="2019">
                <a:solidFill>
                  <a:srgbClr val="FFFFFF"/>
                </a:solidFill>
                <a:latin typeface="Open Sans"/>
              </a:rPr>
              <a:t>Despite their potential, integrating LLMs into educational settings is not without challenges:</a:t>
            </a:r>
          </a:p>
          <a:p>
            <a:pPr marL="436027" indent="-218013" lvl="1">
              <a:lnSpc>
                <a:spcPts val="2827"/>
              </a:lnSpc>
              <a:buFont typeface="Arial"/>
              <a:buChar char="•"/>
            </a:pPr>
            <a:r>
              <a:rPr lang="en-US" sz="2019">
                <a:solidFill>
                  <a:srgbClr val="FFFFFF"/>
                </a:solidFill>
                <a:latin typeface="Open Sans"/>
              </a:rPr>
              <a:t>Bias and Fairness: LLMs can inadvertently perpetuate biases present in their training data, leading to fairness issues in educational contexts.</a:t>
            </a:r>
          </a:p>
          <a:p>
            <a:pPr marL="436027" indent="-218013" lvl="1">
              <a:lnSpc>
                <a:spcPts val="2827"/>
              </a:lnSpc>
              <a:buFont typeface="Arial"/>
              <a:buChar char="•"/>
            </a:pPr>
            <a:r>
              <a:rPr lang="en-US" sz="2019">
                <a:solidFill>
                  <a:srgbClr val="FFFFFF"/>
                </a:solidFill>
                <a:latin typeface="Open Sans"/>
              </a:rPr>
              <a:t>Privacy Concerns: Handling sensitive student data requires robust privacy protections to prevent misuse and ensure compliance with educational standards.</a:t>
            </a:r>
          </a:p>
          <a:p>
            <a:pPr marL="436027" indent="-218013" lvl="1">
              <a:lnSpc>
                <a:spcPts val="2827"/>
              </a:lnSpc>
              <a:spcBef>
                <a:spcPct val="0"/>
              </a:spcBef>
              <a:buFont typeface="Arial"/>
              <a:buChar char="•"/>
            </a:pPr>
            <a:r>
              <a:rPr lang="en-US" sz="2019">
                <a:solidFill>
                  <a:srgbClr val="FFFFFF"/>
                </a:solidFill>
                <a:latin typeface="Open Sans"/>
              </a:rPr>
              <a:t>Dependence and De-skilling: There's a risk that over-reliance on AI tools might lead to a decline in critical thinking and problem-solving skills among students.</a:t>
            </a:r>
          </a:p>
          <a:p>
            <a:pPr>
              <a:lnSpc>
                <a:spcPts val="2827"/>
              </a:lnSpc>
              <a:spcBef>
                <a:spcPct val="0"/>
              </a:spcBef>
            </a:pPr>
          </a:p>
        </p:txBody>
      </p:sp>
      <p:sp>
        <p:nvSpPr>
          <p:cNvPr name="Freeform 11" id="11"/>
          <p:cNvSpPr/>
          <p:nvPr/>
        </p:nvSpPr>
        <p:spPr>
          <a:xfrm flipH="false" flipV="false" rot="0">
            <a:off x="196595" y="-478025"/>
            <a:ext cx="3274052" cy="2257967"/>
          </a:xfrm>
          <a:custGeom>
            <a:avLst/>
            <a:gdLst/>
            <a:ahLst/>
            <a:cxnLst/>
            <a:rect r="r" b="b" t="t" l="l"/>
            <a:pathLst>
              <a:path h="2257967" w="3274052">
                <a:moveTo>
                  <a:pt x="0" y="0"/>
                </a:moveTo>
                <a:lnTo>
                  <a:pt x="3274051" y="0"/>
                </a:lnTo>
                <a:lnTo>
                  <a:pt x="3274051" y="2257967"/>
                </a:lnTo>
                <a:lnTo>
                  <a:pt x="0" y="2257967"/>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7032B"/>
        </a:solidFill>
      </p:bgPr>
    </p:bg>
    <p:spTree>
      <p:nvGrpSpPr>
        <p:cNvPr id="1" name=""/>
        <p:cNvGrpSpPr/>
        <p:nvPr/>
      </p:nvGrpSpPr>
      <p:grpSpPr>
        <a:xfrm>
          <a:off x="0" y="0"/>
          <a:ext cx="0" cy="0"/>
          <a:chOff x="0" y="0"/>
          <a:chExt cx="0" cy="0"/>
        </a:xfrm>
      </p:grpSpPr>
      <p:sp>
        <p:nvSpPr>
          <p:cNvPr name="Freeform 2" id="2"/>
          <p:cNvSpPr/>
          <p:nvPr/>
        </p:nvSpPr>
        <p:spPr>
          <a:xfrm flipH="false" flipV="false" rot="-1477666">
            <a:off x="8443658" y="5370633"/>
            <a:ext cx="11751190" cy="9550513"/>
          </a:xfrm>
          <a:custGeom>
            <a:avLst/>
            <a:gdLst/>
            <a:ahLst/>
            <a:cxnLst/>
            <a:rect r="r" b="b" t="t" l="l"/>
            <a:pathLst>
              <a:path h="9550513" w="11751190">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625301" y="2252986"/>
            <a:ext cx="5781029" cy="578102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032B"/>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8181857" y="8291827"/>
            <a:ext cx="106143" cy="966473"/>
            <a:chOff x="0" y="0"/>
            <a:chExt cx="626900" cy="5708159"/>
          </a:xfrm>
        </p:grpSpPr>
        <p:sp>
          <p:nvSpPr>
            <p:cNvPr name="Freeform 7" id="7"/>
            <p:cNvSpPr/>
            <p:nvPr/>
          </p:nvSpPr>
          <p:spPr>
            <a:xfrm flipH="false" flipV="false" rot="0">
              <a:off x="0" y="0"/>
              <a:ext cx="626900" cy="5708159"/>
            </a:xfrm>
            <a:custGeom>
              <a:avLst/>
              <a:gdLst/>
              <a:ahLst/>
              <a:cxnLst/>
              <a:rect r="r" b="b" t="t" l="l"/>
              <a:pathLst>
                <a:path h="5708159" w="626900">
                  <a:moveTo>
                    <a:pt x="0" y="0"/>
                  </a:moveTo>
                  <a:lnTo>
                    <a:pt x="626900" y="0"/>
                  </a:lnTo>
                  <a:lnTo>
                    <a:pt x="626900" y="5708159"/>
                  </a:lnTo>
                  <a:lnTo>
                    <a:pt x="0" y="5708159"/>
                  </a:lnTo>
                  <a:close/>
                </a:path>
              </a:pathLst>
            </a:custGeom>
            <a:solidFill>
              <a:srgbClr val="4ADEDD"/>
            </a:solidFill>
          </p:spPr>
        </p:sp>
        <p:sp>
          <p:nvSpPr>
            <p:cNvPr name="TextBox 8" id="8"/>
            <p:cNvSpPr txBox="true"/>
            <p:nvPr/>
          </p:nvSpPr>
          <p:spPr>
            <a:xfrm>
              <a:off x="0" y="-47625"/>
              <a:ext cx="626900" cy="5755784"/>
            </a:xfrm>
            <a:prstGeom prst="rect">
              <a:avLst/>
            </a:prstGeom>
          </p:spPr>
          <p:txBody>
            <a:bodyPr anchor="ctr" rtlCol="false" tIns="50800" lIns="50800" bIns="50800" rIns="50800"/>
            <a:lstStyle/>
            <a:p>
              <a:pPr algn="ctr">
                <a:lnSpc>
                  <a:spcPts val="2239"/>
                </a:lnSpc>
              </a:pPr>
            </a:p>
          </p:txBody>
        </p:sp>
      </p:grpSp>
      <p:sp>
        <p:nvSpPr>
          <p:cNvPr name="Freeform 9" id="9"/>
          <p:cNvSpPr/>
          <p:nvPr/>
        </p:nvSpPr>
        <p:spPr>
          <a:xfrm flipH="false" flipV="false" rot="0">
            <a:off x="11814633" y="3651498"/>
            <a:ext cx="4382516" cy="4382516"/>
          </a:xfrm>
          <a:custGeom>
            <a:avLst/>
            <a:gdLst/>
            <a:ahLst/>
            <a:cxnLst/>
            <a:rect r="r" b="b" t="t" l="l"/>
            <a:pathLst>
              <a:path h="4382516" w="4382516">
                <a:moveTo>
                  <a:pt x="0" y="0"/>
                </a:moveTo>
                <a:lnTo>
                  <a:pt x="4382517" y="0"/>
                </a:lnTo>
                <a:lnTo>
                  <a:pt x="4382517" y="4382516"/>
                </a:lnTo>
                <a:lnTo>
                  <a:pt x="0" y="4382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886666" y="2031527"/>
            <a:ext cx="8776213" cy="1643980"/>
            <a:chOff x="0" y="0"/>
            <a:chExt cx="11701618" cy="2191974"/>
          </a:xfrm>
        </p:grpSpPr>
        <p:grpSp>
          <p:nvGrpSpPr>
            <p:cNvPr name="Group 11" id="11"/>
            <p:cNvGrpSpPr/>
            <p:nvPr/>
          </p:nvGrpSpPr>
          <p:grpSpPr>
            <a:xfrm rot="0">
              <a:off x="0" y="1334070"/>
              <a:ext cx="4763960" cy="63500"/>
              <a:chOff x="0" y="0"/>
              <a:chExt cx="941029" cy="12543"/>
            </a:xfrm>
          </p:grpSpPr>
          <p:sp>
            <p:nvSpPr>
              <p:cNvPr name="Freeform 12" id="12"/>
              <p:cNvSpPr/>
              <p:nvPr/>
            </p:nvSpPr>
            <p:spPr>
              <a:xfrm flipH="false" flipV="false" rot="0">
                <a:off x="0" y="0"/>
                <a:ext cx="941029" cy="12543"/>
              </a:xfrm>
              <a:custGeom>
                <a:avLst/>
                <a:gdLst/>
                <a:ahLst/>
                <a:cxnLst/>
                <a:rect r="r" b="b" t="t" l="l"/>
                <a:pathLst>
                  <a:path h="12543" w="941029">
                    <a:moveTo>
                      <a:pt x="6272" y="0"/>
                    </a:moveTo>
                    <a:lnTo>
                      <a:pt x="934757" y="0"/>
                    </a:lnTo>
                    <a:cubicBezTo>
                      <a:pt x="936421" y="0"/>
                      <a:pt x="938016" y="661"/>
                      <a:pt x="939192" y="1837"/>
                    </a:cubicBezTo>
                    <a:cubicBezTo>
                      <a:pt x="940368" y="3013"/>
                      <a:pt x="941029" y="4608"/>
                      <a:pt x="941029" y="6272"/>
                    </a:cubicBezTo>
                    <a:lnTo>
                      <a:pt x="941029" y="6272"/>
                    </a:lnTo>
                    <a:cubicBezTo>
                      <a:pt x="941029" y="7935"/>
                      <a:pt x="940368" y="9530"/>
                      <a:pt x="939192" y="10706"/>
                    </a:cubicBezTo>
                    <a:cubicBezTo>
                      <a:pt x="938016" y="11882"/>
                      <a:pt x="936421" y="12543"/>
                      <a:pt x="93475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sp>
          <p:sp>
            <p:nvSpPr>
              <p:cNvPr name="TextBox 13" id="13"/>
              <p:cNvSpPr txBox="true"/>
              <p:nvPr/>
            </p:nvSpPr>
            <p:spPr>
              <a:xfrm>
                <a:off x="0" y="-47625"/>
                <a:ext cx="941029" cy="60168"/>
              </a:xfrm>
              <a:prstGeom prst="rect">
                <a:avLst/>
              </a:prstGeom>
            </p:spPr>
            <p:txBody>
              <a:bodyPr anchor="ctr" rtlCol="false" tIns="50800" lIns="50800" bIns="50800" rIns="50800"/>
              <a:lstStyle/>
              <a:p>
                <a:pPr algn="ctr">
                  <a:lnSpc>
                    <a:spcPts val="2239"/>
                  </a:lnSpc>
                </a:pPr>
              </a:p>
            </p:txBody>
          </p:sp>
        </p:grpSp>
        <p:sp>
          <p:nvSpPr>
            <p:cNvPr name="TextBox 14" id="14"/>
            <p:cNvSpPr txBox="true"/>
            <p:nvPr/>
          </p:nvSpPr>
          <p:spPr>
            <a:xfrm rot="0">
              <a:off x="0" y="-152400"/>
              <a:ext cx="11701618" cy="2344374"/>
            </a:xfrm>
            <a:prstGeom prst="rect">
              <a:avLst/>
            </a:prstGeom>
          </p:spPr>
          <p:txBody>
            <a:bodyPr anchor="t" rtlCol="false" tIns="0" lIns="0" bIns="0" rIns="0">
              <a:spAutoFit/>
            </a:bodyPr>
            <a:lstStyle/>
            <a:p>
              <a:pPr>
                <a:lnSpc>
                  <a:spcPts val="7036"/>
                </a:lnSpc>
              </a:pPr>
              <a:r>
                <a:rPr lang="en-US" sz="5026">
                  <a:solidFill>
                    <a:srgbClr val="FFFFFF"/>
                  </a:solidFill>
                  <a:latin typeface="Poppins Bold"/>
                </a:rPr>
                <a:t>CONCLUSION:</a:t>
              </a:r>
            </a:p>
            <a:p>
              <a:pPr>
                <a:lnSpc>
                  <a:spcPts val="7036"/>
                </a:lnSpc>
                <a:spcBef>
                  <a:spcPct val="0"/>
                </a:spcBef>
              </a:pPr>
            </a:p>
          </p:txBody>
        </p:sp>
      </p:grpSp>
      <p:sp>
        <p:nvSpPr>
          <p:cNvPr name="TextBox 15" id="15"/>
          <p:cNvSpPr txBox="true"/>
          <p:nvPr/>
        </p:nvSpPr>
        <p:spPr>
          <a:xfrm rot="0">
            <a:off x="1886666" y="3627882"/>
            <a:ext cx="8215320" cy="5016203"/>
          </a:xfrm>
          <a:prstGeom prst="rect">
            <a:avLst/>
          </a:prstGeom>
        </p:spPr>
        <p:txBody>
          <a:bodyPr anchor="t" rtlCol="false" tIns="0" lIns="0" bIns="0" rIns="0">
            <a:spAutoFit/>
          </a:bodyPr>
          <a:lstStyle/>
          <a:p>
            <a:pPr>
              <a:lnSpc>
                <a:spcPts val="3341"/>
              </a:lnSpc>
            </a:pPr>
            <a:r>
              <a:rPr lang="en-US" sz="2386">
                <a:solidFill>
                  <a:srgbClr val="FFFFFF"/>
                </a:solidFill>
                <a:latin typeface="Canva Sans"/>
              </a:rPr>
              <a:t>Large Language Models hold incredible promise to revolutionize educational practices, offering personalized, engaging, and efficient learning experiences. However, as we navigate this promising future, it is imperative to balance innovation with careful consideration of ethical implications and potential risks. By fostering an ongoing dialogue among educators, technologists, and policymakers, we can harness the power of LLMs to enhance educational outcomes while ensuring they serve the diverse needs of all students.</a:t>
            </a:r>
          </a:p>
          <a:p>
            <a:pPr>
              <a:lnSpc>
                <a:spcPts val="3341"/>
              </a:lnSpc>
            </a:pPr>
          </a:p>
        </p:txBody>
      </p:sp>
      <p:sp>
        <p:nvSpPr>
          <p:cNvPr name="Freeform 16" id="16"/>
          <p:cNvSpPr/>
          <p:nvPr/>
        </p:nvSpPr>
        <p:spPr>
          <a:xfrm flipH="false" flipV="false" rot="0">
            <a:off x="196595" y="-478025"/>
            <a:ext cx="3274052" cy="2257967"/>
          </a:xfrm>
          <a:custGeom>
            <a:avLst/>
            <a:gdLst/>
            <a:ahLst/>
            <a:cxnLst/>
            <a:rect r="r" b="b" t="t" l="l"/>
            <a:pathLst>
              <a:path h="2257967" w="3274052">
                <a:moveTo>
                  <a:pt x="0" y="0"/>
                </a:moveTo>
                <a:lnTo>
                  <a:pt x="3274051" y="0"/>
                </a:lnTo>
                <a:lnTo>
                  <a:pt x="3274051" y="2257967"/>
                </a:lnTo>
                <a:lnTo>
                  <a:pt x="0" y="2257967"/>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DAGDsF80lh0</dc:identifier>
  <dcterms:modified xsi:type="dcterms:W3CDTF">2011-08-01T06:04:30Z</dcterms:modified>
  <cp:revision>1</cp:revision>
  <dc:title>PPT_LLm_in_Education</dc:title>
</cp:coreProperties>
</file>